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9" r:id="rId4"/>
    <p:sldId id="267" r:id="rId5"/>
    <p:sldId id="260" r:id="rId6"/>
    <p:sldId id="261" r:id="rId7"/>
    <p:sldId id="264" r:id="rId8"/>
    <p:sldId id="265" r:id="rId9"/>
    <p:sldId id="272" r:id="rId10"/>
    <p:sldId id="266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7C49D0-03EA-4EA1-AAC2-90BFBE2FC95B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7EA755-69C0-47AC-9723-AD3BA0C9E3C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221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49D0-03EA-4EA1-AAC2-90BFBE2FC95B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755-69C0-47AC-9723-AD3BA0C9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56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49D0-03EA-4EA1-AAC2-90BFBE2FC95B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755-69C0-47AC-9723-AD3BA0C9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3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49D0-03EA-4EA1-AAC2-90BFBE2FC95B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755-69C0-47AC-9723-AD3BA0C9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7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67C49D0-03EA-4EA1-AAC2-90BFBE2FC95B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7EA755-69C0-47AC-9723-AD3BA0C9E3C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72135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49D0-03EA-4EA1-AAC2-90BFBE2FC95B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755-69C0-47AC-9723-AD3BA0C9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773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49D0-03EA-4EA1-AAC2-90BFBE2FC95B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755-69C0-47AC-9723-AD3BA0C9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542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49D0-03EA-4EA1-AAC2-90BFBE2FC95B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755-69C0-47AC-9723-AD3BA0C9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49D0-03EA-4EA1-AAC2-90BFBE2FC95B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A755-69C0-47AC-9723-AD3BA0C9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7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67C49D0-03EA-4EA1-AAC2-90BFBE2FC95B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77EA755-69C0-47AC-9723-AD3BA0C9E3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72434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67C49D0-03EA-4EA1-AAC2-90BFBE2FC95B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77EA755-69C0-47AC-9723-AD3BA0C9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9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67C49D0-03EA-4EA1-AAC2-90BFBE2FC95B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7EA755-69C0-47AC-9723-AD3BA0C9E3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743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althychildren.org/English/family-life/family-dynamics/communication-discipline/Pages/Disciplining-Your-Child.aspx" TargetMode="External"/><Relationship Id="rId3" Type="http://schemas.openxmlformats.org/officeDocument/2006/relationships/hyperlink" Target="https://www.healthychildren.org/English/ages-stages/baby/crying-colic/Pages/Tips-for-Coping-with-a-New-Baby.aspx" TargetMode="External"/><Relationship Id="rId7" Type="http://schemas.openxmlformats.org/officeDocument/2006/relationships/hyperlink" Target="https://www.healthychildren.org/English/health-issues/conditions/COVID-19/Pages/Signs-your-Teen-May-Need-More-Support.asp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ealthychildren.org/English/health-issues/conditions/COVID-19/Pages/Mood-Boosting-Tips-for-Families-COVID-19.aspx" TargetMode="External"/><Relationship Id="rId5" Type="http://schemas.openxmlformats.org/officeDocument/2006/relationships/hyperlink" Target="https://www.healthychildren.org/English/healthy-living/emotional-wellness/Building-Resilience/Pages/default.aspx" TargetMode="External"/><Relationship Id="rId4" Type="http://schemas.openxmlformats.org/officeDocument/2006/relationships/hyperlink" Target="https://www.healthychildren.org/English/healthy-living/emotional-wellness/Building-Resilience/Pages/How-to-Help-Children-Build-Resilience-in-Uncertain-Times.aspx" TargetMode="External"/><Relationship Id="rId9" Type="http://schemas.openxmlformats.org/officeDocument/2006/relationships/hyperlink" Target="https://www.healthychildren.org/English/family-life/family-dynamics/Pages/Feeling-Overwhelmed-with-Parenting-Demands.aspx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dlrs.org/parent-services/child-development-milestones-red-flags-video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EDUCATION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Family orientation</a:t>
            </a:r>
            <a:b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English session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2022-2023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OH, THE PLACES YOU’LL GO!!!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0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Advantage ASSESSMENT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head start &amp; EARLY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HEAD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178909"/>
            <a:ext cx="10178322" cy="3593591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Criterion-referenced. Valid and reliable. For use with children birth</a:t>
            </a:r>
          </a:p>
          <a:p>
            <a:r>
              <a:rPr lang="en-US" sz="2800" dirty="0">
                <a:latin typeface="Century Gothic" panose="020B0502020202020204" pitchFamily="34" charset="0"/>
              </a:rPr>
              <a:t>to age six. Compatible with any developmentally appropriate curriculum</a:t>
            </a:r>
            <a:r>
              <a:rPr lang="en-US" sz="2800" dirty="0" smtClean="0">
                <a:latin typeface="Century Gothic" panose="020B0502020202020204" pitchFamily="34" charset="0"/>
              </a:rPr>
              <a:t>..</a:t>
            </a:r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 smtClean="0">
                <a:latin typeface="Century Gothic" panose="020B0502020202020204" pitchFamily="34" charset="0"/>
              </a:rPr>
              <a:t>Teachers </a:t>
            </a:r>
            <a:r>
              <a:rPr lang="en-US" sz="2800" dirty="0">
                <a:latin typeface="Century Gothic" panose="020B0502020202020204" pitchFamily="34" charset="0"/>
              </a:rPr>
              <a:t>will continue to keep on-going records of </a:t>
            </a:r>
            <a:r>
              <a:rPr lang="en-US" sz="2800" dirty="0" smtClean="0">
                <a:latin typeface="Century Gothic" panose="020B0502020202020204" pitchFamily="34" charset="0"/>
              </a:rPr>
              <a:t>skills </a:t>
            </a:r>
            <a:r>
              <a:rPr lang="en-US" sz="2800" dirty="0">
                <a:latin typeface="Century Gothic" panose="020B0502020202020204" pitchFamily="34" charset="0"/>
              </a:rPr>
              <a:t>mastery on a weekly basis based on the implementation of the curricula in the </a:t>
            </a:r>
            <a:r>
              <a:rPr lang="en-US" sz="2800" b="1" dirty="0" smtClean="0">
                <a:latin typeface="Century Gothic" panose="020B0502020202020204" pitchFamily="34" charset="0"/>
              </a:rPr>
              <a:t>COR Advantage </a:t>
            </a:r>
            <a:r>
              <a:rPr lang="en-US" sz="2800" dirty="0" smtClean="0">
                <a:latin typeface="Century Gothic" panose="020B0502020202020204" pitchFamily="34" charset="0"/>
              </a:rPr>
              <a:t>Domains</a:t>
            </a:r>
            <a:r>
              <a:rPr lang="en-US" sz="2800" dirty="0">
                <a:latin typeface="Century Gothic" panose="020B0502020202020204" pitchFamily="34" charset="0"/>
              </a:rPr>
              <a:t>. </a:t>
            </a:r>
            <a:endParaRPr lang="en-US" sz="2800" dirty="0" smtClean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Engage Families with Messaging and Daily </a:t>
            </a:r>
            <a:r>
              <a:rPr lang="en-US" sz="2800" dirty="0" smtClean="0">
                <a:latin typeface="Century Gothic" panose="020B0502020202020204" pitchFamily="34" charset="0"/>
              </a:rPr>
              <a:t>Sheets Built </a:t>
            </a:r>
            <a:r>
              <a:rPr lang="en-US" sz="2800" dirty="0">
                <a:latin typeface="Century Gothic" panose="020B0502020202020204" pitchFamily="34" charset="0"/>
              </a:rPr>
              <a:t>right into the </a:t>
            </a:r>
            <a:r>
              <a:rPr lang="en-US" sz="2800" b="1" dirty="0">
                <a:latin typeface="Century Gothic" panose="020B0502020202020204" pitchFamily="34" charset="0"/>
              </a:rPr>
              <a:t>COR Advantage</a:t>
            </a:r>
            <a:r>
              <a:rPr lang="en-US" sz="2800" dirty="0">
                <a:latin typeface="Century Gothic" panose="020B0502020202020204" pitchFamily="34" charset="0"/>
              </a:rPr>
              <a:t> system are several </a:t>
            </a:r>
            <a:r>
              <a:rPr lang="en-US" sz="2800" dirty="0" smtClean="0">
                <a:latin typeface="Century Gothic" panose="020B0502020202020204" pitchFamily="34" charset="0"/>
              </a:rPr>
              <a:t>family engagement </a:t>
            </a:r>
            <a:r>
              <a:rPr lang="en-US" sz="2800" dirty="0">
                <a:latin typeface="Century Gothic" panose="020B0502020202020204" pitchFamily="34" charset="0"/>
              </a:rPr>
              <a:t>features specifically designed to </a:t>
            </a:r>
            <a:r>
              <a:rPr lang="en-US" sz="2800" dirty="0" smtClean="0">
                <a:latin typeface="Century Gothic" panose="020B0502020202020204" pitchFamily="34" charset="0"/>
              </a:rPr>
              <a:t>strengthen relationships </a:t>
            </a:r>
            <a:r>
              <a:rPr lang="en-US" sz="2800" dirty="0">
                <a:latin typeface="Century Gothic" panose="020B0502020202020204" pitchFamily="34" charset="0"/>
              </a:rPr>
              <a:t>between home and school. </a:t>
            </a:r>
            <a:endParaRPr lang="en-US" sz="2800" dirty="0" smtClean="0">
              <a:latin typeface="Century Gothic" panose="020B0502020202020204" pitchFamily="34" charset="0"/>
            </a:endParaRPr>
          </a:p>
          <a:p>
            <a:r>
              <a:rPr lang="en-US" sz="2800" dirty="0" smtClean="0">
                <a:latin typeface="Century Gothic" panose="020B0502020202020204" pitchFamily="34" charset="0"/>
              </a:rPr>
              <a:t>Individualized </a:t>
            </a:r>
            <a:r>
              <a:rPr lang="en-US" sz="2800" dirty="0">
                <a:latin typeface="Century Gothic" panose="020B0502020202020204" pitchFamily="34" charset="0"/>
              </a:rPr>
              <a:t>instruction will be planned using the Class </a:t>
            </a:r>
            <a:r>
              <a:rPr lang="en-US" sz="2800" dirty="0" smtClean="0">
                <a:latin typeface="Century Gothic" panose="020B0502020202020204" pitchFamily="34" charset="0"/>
              </a:rPr>
              <a:t>Observation Record</a:t>
            </a:r>
            <a:endParaRPr lang="en-US" sz="28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53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9448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</a:rPr>
              <a:t>Parenting </a:t>
            </a:r>
            <a:r>
              <a:rPr lang="en-US" sz="4000" b="1" dirty="0">
                <a:solidFill>
                  <a:schemeClr val="accent1"/>
                </a:solidFill>
              </a:rPr>
              <a:t>in a Pandemic</a:t>
            </a:r>
            <a:r>
              <a:rPr lang="en-US" sz="4000" b="1" dirty="0" smtClean="0">
                <a:solidFill>
                  <a:schemeClr val="accent1"/>
                </a:solidFill>
              </a:rPr>
              <a:t>: Resources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8302" y="1829978"/>
            <a:ext cx="4456562" cy="20972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1678" y="1716393"/>
            <a:ext cx="536283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entury Gothic" panose="020B0502020202020204" pitchFamily="34" charset="0"/>
              </a:rPr>
              <a:t>Fear, uncertainty, and being holed up at home more to slow the spread of COVID-19​ can make it tough for families to keep a sense of calm. But it's important to help children feel safe, keep healthy routines, manage their emotions and behavior and build resilience</a:t>
            </a:r>
            <a:r>
              <a:rPr lang="en-US" dirty="0" smtClean="0"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en-US" sz="900" dirty="0" smtClean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DE5D2D"/>
                </a:solidFill>
                <a:latin typeface="Century Gothic" panose="020B0502020202020204" pitchFamily="34" charset="0"/>
                <a:hlinkClick r:id="rId3"/>
              </a:rPr>
              <a:t>Tips for Coping with a New Baby During COVID-19</a:t>
            </a:r>
            <a:r>
              <a:rPr lang="en-US" sz="1200" b="1" dirty="0" smtClean="0">
                <a:solidFill>
                  <a:srgbClr val="564D39"/>
                </a:solidFill>
                <a:latin typeface="Century Gothic" panose="020B0502020202020204" pitchFamily="34" charset="0"/>
              </a:rPr>
              <a:t>​</a:t>
            </a:r>
            <a:br>
              <a:rPr lang="en-US" sz="1200" b="1" dirty="0" smtClean="0">
                <a:solidFill>
                  <a:srgbClr val="564D39"/>
                </a:solidFill>
                <a:latin typeface="Century Gothic" panose="020B0502020202020204" pitchFamily="34" charset="0"/>
              </a:rPr>
            </a:br>
            <a:endParaRPr lang="en-US" sz="1200" b="1" dirty="0" smtClean="0">
              <a:solidFill>
                <a:srgbClr val="564D39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DE5D2D"/>
                </a:solidFill>
                <a:latin typeface="Century Gothic" panose="020B0502020202020204" pitchFamily="34" charset="0"/>
                <a:hlinkClick r:id="rId4"/>
              </a:rPr>
              <a:t>How to Help Children Build Resilience in Uncertain Times​</a:t>
            </a:r>
            <a:r>
              <a:rPr lang="en-US" sz="1200" b="1" dirty="0" smtClean="0">
                <a:solidFill>
                  <a:srgbClr val="564D39"/>
                </a:solidFill>
                <a:latin typeface="Century Gothic" panose="020B0502020202020204" pitchFamily="34" charset="0"/>
              </a:rPr>
              <a:t>​</a:t>
            </a:r>
            <a:br>
              <a:rPr lang="en-US" sz="1200" b="1" dirty="0" smtClean="0">
                <a:solidFill>
                  <a:srgbClr val="564D39"/>
                </a:solidFill>
                <a:latin typeface="Century Gothic" panose="020B0502020202020204" pitchFamily="34" charset="0"/>
              </a:rPr>
            </a:br>
            <a:endParaRPr lang="en-US" sz="1200" b="1" dirty="0" smtClean="0">
              <a:solidFill>
                <a:srgbClr val="564D39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DE5D2D"/>
                </a:solidFill>
                <a:latin typeface="Century Gothic" panose="020B0502020202020204" pitchFamily="34" charset="0"/>
                <a:hlinkClick r:id="rId5"/>
              </a:rPr>
              <a:t>Building Resilience</a:t>
            </a:r>
            <a:r>
              <a:rPr lang="en-US" sz="1200" b="1" dirty="0" smtClean="0">
                <a:solidFill>
                  <a:srgbClr val="564D39"/>
                </a:solidFill>
                <a:latin typeface="Century Gothic" panose="020B0502020202020204" pitchFamily="34" charset="0"/>
              </a:rPr>
              <a:t/>
            </a:r>
            <a:br>
              <a:rPr lang="en-US" sz="1200" b="1" dirty="0" smtClean="0">
                <a:solidFill>
                  <a:srgbClr val="564D39"/>
                </a:solidFill>
                <a:latin typeface="Century Gothic" panose="020B0502020202020204" pitchFamily="34" charset="0"/>
              </a:rPr>
            </a:br>
            <a:endParaRPr lang="en-US" sz="1200" b="1" dirty="0" smtClean="0">
              <a:solidFill>
                <a:srgbClr val="564D39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DE5D2D"/>
                </a:solidFill>
                <a:latin typeface="Century Gothic" panose="020B0502020202020204" pitchFamily="34" charset="0"/>
                <a:hlinkClick r:id="rId6"/>
              </a:rPr>
              <a:t>Mood Boosting Tips for Families During the COVID-19 Pandemic</a:t>
            </a:r>
            <a:r>
              <a:rPr lang="en-US" sz="1200" b="1" dirty="0" smtClean="0">
                <a:solidFill>
                  <a:srgbClr val="564D39"/>
                </a:solidFill>
                <a:latin typeface="Century Gothic" panose="020B0502020202020204" pitchFamily="34" charset="0"/>
              </a:rPr>
              <a:t>​</a:t>
            </a:r>
            <a:br>
              <a:rPr lang="en-US" sz="1200" b="1" dirty="0" smtClean="0">
                <a:solidFill>
                  <a:srgbClr val="564D39"/>
                </a:solidFill>
                <a:latin typeface="Century Gothic" panose="020B0502020202020204" pitchFamily="34" charset="0"/>
              </a:rPr>
            </a:br>
            <a:endParaRPr lang="en-US" sz="1200" b="1" dirty="0" smtClean="0">
              <a:solidFill>
                <a:srgbClr val="564D39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DE5D2D"/>
                </a:solidFill>
                <a:latin typeface="Century Gothic" panose="020B0502020202020204" pitchFamily="34" charset="0"/>
                <a:hlinkClick r:id="rId7"/>
              </a:rPr>
              <a:t>Mental Health During COVID-19: Signs Your Child or Teen May Need More Support​</a:t>
            </a:r>
            <a:r>
              <a:rPr lang="en-US" sz="1200" b="1" dirty="0" smtClean="0">
                <a:solidFill>
                  <a:srgbClr val="564D39"/>
                </a:solidFill>
                <a:latin typeface="Century Gothic" panose="020B0502020202020204" pitchFamily="34" charset="0"/>
              </a:rPr>
              <a:t/>
            </a:r>
            <a:br>
              <a:rPr lang="en-US" sz="1200" b="1" dirty="0" smtClean="0">
                <a:solidFill>
                  <a:srgbClr val="564D39"/>
                </a:solidFill>
                <a:latin typeface="Century Gothic" panose="020B0502020202020204" pitchFamily="34" charset="0"/>
              </a:rPr>
            </a:br>
            <a:endParaRPr lang="en-US" sz="1200" b="1" dirty="0" smtClean="0">
              <a:solidFill>
                <a:srgbClr val="564D39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DE5D2D"/>
                </a:solidFill>
                <a:latin typeface="Century Gothic" panose="020B0502020202020204" pitchFamily="34" charset="0"/>
                <a:hlinkClick r:id="rId8"/>
              </a:rPr>
              <a:t>What's the Best Way to Discipline My Child?</a:t>
            </a:r>
            <a:r>
              <a:rPr lang="en-US" sz="1200" b="1" dirty="0" smtClean="0">
                <a:solidFill>
                  <a:srgbClr val="564D39"/>
                </a:solidFill>
                <a:latin typeface="Century Gothic" panose="020B0502020202020204" pitchFamily="34" charset="0"/>
              </a:rPr>
              <a:t/>
            </a:r>
            <a:br>
              <a:rPr lang="en-US" sz="1200" b="1" dirty="0" smtClean="0">
                <a:solidFill>
                  <a:srgbClr val="564D39"/>
                </a:solidFill>
                <a:latin typeface="Century Gothic" panose="020B0502020202020204" pitchFamily="34" charset="0"/>
              </a:rPr>
            </a:br>
            <a:endParaRPr lang="en-US" sz="1200" b="1" dirty="0" smtClean="0">
              <a:solidFill>
                <a:srgbClr val="564D39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DE5D2D"/>
                </a:solidFill>
                <a:latin typeface="Century Gothic" panose="020B0502020202020204" pitchFamily="34" charset="0"/>
                <a:hlinkClick r:id="rId9"/>
              </a:rPr>
              <a:t>Feeling Overwhelmed with Parenting Demands?</a:t>
            </a:r>
            <a:endParaRPr lang="en-US" sz="1200" b="1" dirty="0" smtClean="0">
              <a:solidFill>
                <a:srgbClr val="564D39"/>
              </a:solidFill>
              <a:latin typeface="Century Gothic" panose="020B0502020202020204" pitchFamily="34" charset="0"/>
            </a:endParaRPr>
          </a:p>
          <a:p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6936260" y="4480297"/>
            <a:ext cx="35602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Open Sans SemiBold"/>
              </a:rPr>
              <a:t>Get Vaccinated</a:t>
            </a:r>
          </a:p>
          <a:p>
            <a:r>
              <a:rPr lang="en-US" dirty="0">
                <a:solidFill>
                  <a:srgbClr val="000000"/>
                </a:solidFill>
                <a:latin typeface="Open Sans"/>
              </a:rPr>
              <a:t>Find a free COVID-19 vaccine near you.</a:t>
            </a:r>
          </a:p>
          <a:p>
            <a:r>
              <a:rPr lang="en-US" dirty="0" smtClean="0">
                <a:solidFill>
                  <a:srgbClr val="000000"/>
                </a:solidFill>
                <a:latin typeface="Open Sans"/>
              </a:rPr>
              <a:t>Text 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your </a:t>
            </a:r>
            <a:r>
              <a:rPr lang="en-US" b="1" dirty="0">
                <a:solidFill>
                  <a:srgbClr val="000000"/>
                </a:solidFill>
                <a:latin typeface="Open Sans"/>
              </a:rPr>
              <a:t>zip code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 to </a:t>
            </a:r>
            <a:r>
              <a:rPr lang="en-US" b="1" dirty="0">
                <a:solidFill>
                  <a:srgbClr val="000000"/>
                </a:solidFill>
                <a:latin typeface="Open Sans"/>
              </a:rPr>
              <a:t>438829</a:t>
            </a:r>
            <a:endParaRPr lang="en-US" dirty="0">
              <a:solidFill>
                <a:srgbClr val="000000"/>
              </a:solidFill>
              <a:latin typeface="Open Sans"/>
            </a:endParaRPr>
          </a:p>
          <a:p>
            <a:r>
              <a:rPr lang="en-US" dirty="0">
                <a:solidFill>
                  <a:srgbClr val="000000"/>
                </a:solidFill>
                <a:latin typeface="Open Sans"/>
              </a:rPr>
              <a:t>mobile light icon</a:t>
            </a:r>
          </a:p>
          <a:p>
            <a:r>
              <a:rPr lang="en-US" dirty="0">
                <a:solidFill>
                  <a:srgbClr val="000000"/>
                </a:solidFill>
                <a:latin typeface="Open Sans"/>
              </a:rPr>
              <a:t>Call </a:t>
            </a:r>
            <a:r>
              <a:rPr lang="en-US" b="1" dirty="0">
                <a:solidFill>
                  <a:srgbClr val="000000"/>
                </a:solidFill>
                <a:latin typeface="Open Sans"/>
              </a:rPr>
              <a:t>1-800-232-0233</a:t>
            </a: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4197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8509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Attendance &amp; School Readiness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1678" y="1499457"/>
            <a:ext cx="485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Century Gothic" panose="020B0502020202020204" pitchFamily="34" charset="0"/>
              </a:rPr>
              <a:t>Consistent attendance is essential for children to benefit from their Head </a:t>
            </a:r>
            <a:r>
              <a:rPr lang="en-US" sz="1600" dirty="0" smtClean="0">
                <a:latin typeface="Century Gothic" panose="020B0502020202020204" pitchFamily="34" charset="0"/>
              </a:rPr>
              <a:t>Start/ Early Head Start </a:t>
            </a:r>
            <a:r>
              <a:rPr lang="en-US" sz="1600" dirty="0">
                <a:latin typeface="Century Gothic" panose="020B0502020202020204" pitchFamily="34" charset="0"/>
              </a:rPr>
              <a:t>experience and for future school success. </a:t>
            </a:r>
            <a:endParaRPr lang="en-US" sz="1600" dirty="0" smtClean="0">
              <a:latin typeface="Century Gothic" panose="020B0502020202020204" pitchFamily="34" charset="0"/>
            </a:endParaRPr>
          </a:p>
          <a:p>
            <a:pPr algn="just"/>
            <a:endParaRPr lang="en-US" sz="1600" dirty="0" smtClean="0">
              <a:latin typeface="Century Gothic" panose="020B0502020202020204" pitchFamily="34" charset="0"/>
            </a:endParaRPr>
          </a:p>
          <a:p>
            <a:pPr algn="just"/>
            <a:r>
              <a:rPr lang="en-US" sz="1600" dirty="0">
                <a:latin typeface="Century Gothic" panose="020B0502020202020204" pitchFamily="34" charset="0"/>
              </a:rPr>
              <a:t>Regular attendance has a direct impact on school readiness and future school success. It affects children's learning and also the habits it instills. </a:t>
            </a:r>
            <a:endParaRPr lang="en-US" sz="1600" dirty="0" smtClean="0">
              <a:latin typeface="Century Gothic" panose="020B0502020202020204" pitchFamily="34" charset="0"/>
            </a:endParaRPr>
          </a:p>
          <a:p>
            <a:pPr algn="just"/>
            <a:endParaRPr lang="en-US" sz="1600" dirty="0" smtClean="0">
              <a:latin typeface="Century Gothic" panose="020B0502020202020204" pitchFamily="34" charset="0"/>
            </a:endParaRPr>
          </a:p>
          <a:p>
            <a:pPr algn="just"/>
            <a:r>
              <a:rPr lang="en-US" sz="1600" dirty="0" smtClean="0">
                <a:latin typeface="Century Gothic" panose="020B0502020202020204" pitchFamily="34" charset="0"/>
              </a:rPr>
              <a:t>Consider establishing predictable routines</a:t>
            </a:r>
            <a:r>
              <a:rPr lang="en-US" sz="1600" dirty="0">
                <a:latin typeface="Century Gothic" panose="020B0502020202020204" pitchFamily="34" charset="0"/>
              </a:rPr>
              <a:t>, scheduling appointments and trips when the program is not in </a:t>
            </a:r>
            <a:r>
              <a:rPr lang="en-US" sz="1600" dirty="0" smtClean="0">
                <a:latin typeface="Century Gothic" panose="020B0502020202020204" pitchFamily="34" charset="0"/>
              </a:rPr>
              <a:t>session.</a:t>
            </a:r>
          </a:p>
          <a:p>
            <a:pPr algn="just"/>
            <a:endParaRPr lang="en-US" sz="1600" dirty="0">
              <a:latin typeface="Century Gothic" panose="020B0502020202020204" pitchFamily="34" charset="0"/>
            </a:endParaRPr>
          </a:p>
          <a:p>
            <a:pPr algn="just"/>
            <a:r>
              <a:rPr lang="en-US" sz="1600" dirty="0" smtClean="0">
                <a:latin typeface="Century Gothic" panose="020B0502020202020204" pitchFamily="34" charset="0"/>
              </a:rPr>
              <a:t>Our program have a system </a:t>
            </a:r>
            <a:r>
              <a:rPr lang="en-US" sz="1600" dirty="0">
                <a:latin typeface="Century Gothic" panose="020B0502020202020204" pitchFamily="34" charset="0"/>
              </a:rPr>
              <a:t>in place that continuously monitor child absences. Part of this system is helping families identify strategies to help them overcome the hurdles that interfere with regular attendance.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0839" y="2029608"/>
            <a:ext cx="4712043" cy="346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05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0271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FOSTERING CONNECTIONS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1678" y="1969013"/>
            <a:ext cx="485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51678" y="1285103"/>
            <a:ext cx="523973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You know your child best</a:t>
            </a:r>
          </a:p>
          <a:p>
            <a:r>
              <a:rPr lang="en-US" dirty="0">
                <a:latin typeface="Century Gothic" panose="020B0502020202020204" pitchFamily="34" charset="0"/>
              </a:rPr>
              <a:t>When you and your child’s teacher </a:t>
            </a:r>
            <a:r>
              <a:rPr lang="en-US" dirty="0" smtClean="0">
                <a:latin typeface="Century Gothic" panose="020B0502020202020204" pitchFamily="34" charset="0"/>
              </a:rPr>
              <a:t>share about </a:t>
            </a:r>
            <a:r>
              <a:rPr lang="en-US" dirty="0">
                <a:latin typeface="Century Gothic" panose="020B0502020202020204" pitchFamily="34" charset="0"/>
              </a:rPr>
              <a:t>your child, you help your child </a:t>
            </a:r>
            <a:r>
              <a:rPr lang="en-US" dirty="0" smtClean="0">
                <a:latin typeface="Century Gothic" panose="020B0502020202020204" pitchFamily="34" charset="0"/>
              </a:rPr>
              <a:t>learn at </a:t>
            </a:r>
            <a:r>
              <a:rPr lang="en-US" dirty="0">
                <a:latin typeface="Century Gothic" panose="020B0502020202020204" pitchFamily="34" charset="0"/>
              </a:rPr>
              <a:t>home and at school.</a:t>
            </a:r>
          </a:p>
          <a:p>
            <a:r>
              <a:rPr lang="en-US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To help your child learn at school, share</a:t>
            </a:r>
            <a:r>
              <a:rPr lang="en-US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...</a:t>
            </a:r>
          </a:p>
          <a:p>
            <a:endParaRPr lang="en-US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r>
              <a:rPr lang="en-US" sz="1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What </a:t>
            </a:r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are your family’s strengths?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What are your goals for your </a:t>
            </a:r>
            <a:r>
              <a:rPr lang="en-US" sz="1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child and </a:t>
            </a:r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your family?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What do you want us to </a:t>
            </a:r>
            <a:r>
              <a:rPr lang="en-US" sz="1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know about </a:t>
            </a:r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your child?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How does your child learn best?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What do you love about your child?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What do you find challenging?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Are there ways we can help you</a:t>
            </a:r>
            <a:r>
              <a:rPr lang="en-US" sz="1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?</a:t>
            </a:r>
          </a:p>
          <a:p>
            <a:endParaRPr lang="en-US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To help your child learn at home, find out... </a:t>
            </a:r>
            <a:endParaRPr lang="en-US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endParaRPr lang="en-US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What is my child learning at school?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What does my child like at school?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What is my child doing well?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How does my child get along </a:t>
            </a:r>
            <a:r>
              <a:rPr lang="en-US" sz="1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with other </a:t>
            </a:r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children?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How can I support my child’s learning?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Are there challenges we can </a:t>
            </a:r>
            <a:r>
              <a:rPr lang="en-US" sz="1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work on </a:t>
            </a:r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together?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3544" y="1883699"/>
            <a:ext cx="4202499" cy="420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02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DIGITAL APP RESOURCES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42218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HEAD START &amp; EARLY HEAD START</a:t>
            </a:r>
          </a:p>
          <a:p>
            <a:pPr marL="0" indent="0">
              <a:buNone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LEARNING GENIE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Parent Communication App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• Attendance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•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Schedule Parent-Teacher Conferences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and </a:t>
            </a: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Home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Visits 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with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parents. 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• Parents can complete health forms digitally </a:t>
            </a: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READY ROSIE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Tool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That Help Families Create Meaningful Home-Learning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Environments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CLASS DOJO</a:t>
            </a:r>
          </a:p>
          <a:p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connects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teachers and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families through communication features, such as a feed for photos and videos from the school day, and messaging that can be translated into more than 35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languages.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HEAD </a:t>
            </a:r>
            <a:r>
              <a:rPr lang="en-US" b="1" dirty="0" smtClean="0"/>
              <a:t>START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WATERFORD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 comprehensive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digital curriculum developed by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Web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based 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Math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&amp; Language Activity </a:t>
            </a: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b="1" dirty="0" smtClean="0"/>
              <a:t>EARLY </a:t>
            </a:r>
            <a:r>
              <a:rPr lang="en-US" b="1" dirty="0"/>
              <a:t>HEAD </a:t>
            </a:r>
            <a:r>
              <a:rPr lang="en-US" b="1" dirty="0" smtClean="0"/>
              <a:t>START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CREATIVE CURRICULUM CLOUD</a:t>
            </a:r>
            <a:endParaRPr lang="en-US" b="1" dirty="0"/>
          </a:p>
          <a:p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A comprehensive digital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curriculum Web base.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3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</a:rPr>
              <a:t>CURRICULUM</a:t>
            </a:r>
            <a:br>
              <a:rPr lang="en-US" sz="7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</a:rPr>
              <a:t>head start</a:t>
            </a:r>
            <a:endParaRPr lang="en-US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477264"/>
          </a:xfrm>
          <a:noFill/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High Scope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The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High Scope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Curriculum is uniquely designed to provide a rich academic foundation while promoting independence, decision making, cooperation, creativity, and problem solving in young children. How? The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High Scope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Curriculum includes learning objectives, effective adult interaction strategies, and assessment measures that help programs ensure a high-quality experience for all learners.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2. Pyramid Model Strategies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will be implemented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to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develop social and emotional skills for children </a:t>
            </a: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Pyramid Model is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focused on promoting the social emotional development and school readiness of young children birth to age 5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SEEDS 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of Learning 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is an evidence-based program that prepares educators and parents to help children develop the skills they need to be ready for Kindergarten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We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create a shared and positive learning environment by using intentional affirmations, and positive communication.</a:t>
            </a: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79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CURRICULUM</a:t>
            </a:r>
            <a:br>
              <a:rPr lang="en-US" sz="5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EARLY head 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997677"/>
            <a:ext cx="10178322" cy="4436075"/>
          </a:xfrm>
          <a:noFill/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Creative Curriculum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The Creative Curriculum® for Infants, Toddlers &amp; Twos, Third Edition is a comprehensive curriculum that offers daily support, guidance, and inspiration to teachers and caregivers of the youngest learners. The Creative Curriculum® explores all aspects of a developmentally appropriate program and helps teachers and caregivers offer loving care and engaging experiences for infants, toddlers, and twos to nurture their development and learning.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2. Pyramid Model Strategies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will be implemented to develop social and emotional skills for children </a:t>
            </a: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Pyramid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Model is focused on promoting the social emotional development and school readiness of young children birth to age 5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marL="0" lvl="0" indent="0">
              <a:buClr>
                <a:srgbClr val="0B082E"/>
              </a:buClr>
              <a:buNone/>
            </a:pPr>
            <a:r>
              <a:rPr lang="en-US" sz="19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SEEDS of Learning  </a:t>
            </a:r>
            <a:r>
              <a:rPr lang="en-US" sz="1900" dirty="0">
                <a:solidFill>
                  <a:prstClr val="black"/>
                </a:solidFill>
                <a:latin typeface="Century Gothic" panose="020B0502020202020204" pitchFamily="34" charset="0"/>
              </a:rPr>
              <a:t>is an evidence-based program that prepares educators and parents to help children develop the skills they need to be ready for Kindergarten. We create a shared and positive learning environment by using intentional affirmations, and positive communication.</a:t>
            </a:r>
          </a:p>
          <a:p>
            <a:pPr marL="0" lvl="0" indent="0">
              <a:buClr>
                <a:srgbClr val="0B082E"/>
              </a:buClr>
              <a:buNone/>
            </a:pPr>
            <a:endParaRPr lang="en-US" sz="19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9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Parent communication plan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30851"/>
            <a:ext cx="10178322" cy="3848457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6000" b="1" dirty="0" smtClean="0">
                <a:latin typeface="Century Gothic" panose="020B0502020202020204" pitchFamily="34" charset="0"/>
              </a:rPr>
              <a:t>School will follow the </a:t>
            </a:r>
            <a:r>
              <a:rPr lang="en-US" sz="6000" b="1" dirty="0">
                <a:latin typeface="Century Gothic" panose="020B0502020202020204" pitchFamily="34" charset="0"/>
              </a:rPr>
              <a:t>rules for visitors and family engagement activities </a:t>
            </a:r>
            <a:r>
              <a:rPr lang="en-US" sz="6000" b="1" dirty="0" smtClean="0">
                <a:latin typeface="Century Gothic" panose="020B0502020202020204" pitchFamily="34" charset="0"/>
              </a:rPr>
              <a:t>outlined by the CDC, Florida </a:t>
            </a:r>
            <a:r>
              <a:rPr lang="en-US" sz="6000" b="1" dirty="0">
                <a:latin typeface="Century Gothic" panose="020B0502020202020204" pitchFamily="34" charset="0"/>
              </a:rPr>
              <a:t>Health </a:t>
            </a:r>
            <a:r>
              <a:rPr lang="en-US" sz="6000" b="1" dirty="0" smtClean="0">
                <a:latin typeface="Century Gothic" panose="020B0502020202020204" pitchFamily="34" charset="0"/>
              </a:rPr>
              <a:t>Department any </a:t>
            </a:r>
            <a:r>
              <a:rPr lang="en-US" sz="6000" b="1" dirty="0">
                <a:latin typeface="Century Gothic" panose="020B0502020202020204" pitchFamily="34" charset="0"/>
              </a:rPr>
              <a:t>federal, state, local, territorial, or tribal health and safety laws, rules, and regulations with which schools must </a:t>
            </a:r>
            <a:r>
              <a:rPr lang="en-US" sz="6000" b="1" dirty="0" smtClean="0">
                <a:latin typeface="Century Gothic" panose="020B0502020202020204" pitchFamily="34" charset="0"/>
              </a:rPr>
              <a:t>comply regarding COVID-19 </a:t>
            </a:r>
            <a:r>
              <a:rPr lang="en-US" sz="6000" b="1" dirty="0">
                <a:latin typeface="Century Gothic" panose="020B0502020202020204" pitchFamily="34" charset="0"/>
              </a:rPr>
              <a:t>Prevention Strategies Most Important for Safe In-Person Learning in </a:t>
            </a:r>
            <a:r>
              <a:rPr lang="en-US" sz="6000" b="1" dirty="0" smtClean="0">
                <a:latin typeface="Century Gothic" panose="020B0502020202020204" pitchFamily="34" charset="0"/>
              </a:rPr>
              <a:t>Early Childhood Education</a:t>
            </a:r>
            <a:endParaRPr lang="en-US" sz="6000" b="1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Zoom </a:t>
            </a:r>
            <a:r>
              <a:rPr lang="en-US" sz="6000" dirty="0">
                <a:latin typeface="Century Gothic" panose="020B0502020202020204" pitchFamily="34" charset="0"/>
              </a:rPr>
              <a:t>conference and </a:t>
            </a:r>
            <a:r>
              <a:rPr lang="en-US" sz="6000" dirty="0" smtClean="0">
                <a:latin typeface="Century Gothic" panose="020B0502020202020204" pitchFamily="34" charset="0"/>
              </a:rPr>
              <a:t>Learning Genie App </a:t>
            </a:r>
            <a:r>
              <a:rPr lang="en-US" sz="6000" dirty="0">
                <a:latin typeface="Century Gothic" panose="020B0502020202020204" pitchFamily="34" charset="0"/>
              </a:rPr>
              <a:t>will be used by teachers to </a:t>
            </a:r>
            <a:r>
              <a:rPr lang="en-US" sz="6000" dirty="0" smtClean="0">
                <a:latin typeface="Century Gothic" panose="020B0502020202020204" pitchFamily="34" charset="0"/>
              </a:rPr>
              <a:t>communicate with families and </a:t>
            </a:r>
            <a:r>
              <a:rPr lang="en-US" sz="6000" dirty="0">
                <a:latin typeface="Century Gothic" panose="020B0502020202020204" pitchFamily="34" charset="0"/>
              </a:rPr>
              <a:t>provide </a:t>
            </a:r>
            <a:r>
              <a:rPr lang="en-US" sz="6000" dirty="0" smtClean="0">
                <a:latin typeface="Century Gothic" panose="020B0502020202020204" pitchFamily="34" charset="0"/>
              </a:rPr>
              <a:t>daily activities. </a:t>
            </a:r>
            <a:endParaRPr lang="en-US" sz="6000" dirty="0">
              <a:latin typeface="Century Gothic" panose="020B0502020202020204" pitchFamily="34" charset="0"/>
            </a:endParaRPr>
          </a:p>
          <a:p>
            <a:r>
              <a:rPr lang="en-US" sz="6000" dirty="0" smtClean="0">
                <a:latin typeface="Century Gothic" panose="020B0502020202020204" pitchFamily="34" charset="0"/>
              </a:rPr>
              <a:t> School Newsletters and Hello </a:t>
            </a:r>
            <a:r>
              <a:rPr lang="en-US" sz="6000" dirty="0">
                <a:latin typeface="Century Gothic" panose="020B0502020202020204" pitchFamily="34" charset="0"/>
              </a:rPr>
              <a:t>Families will be sent via Learning Genie </a:t>
            </a:r>
          </a:p>
          <a:p>
            <a:r>
              <a:rPr lang="en-US" sz="6000" dirty="0">
                <a:latin typeface="Century Gothic" panose="020B0502020202020204" pitchFamily="34" charset="0"/>
              </a:rPr>
              <a:t>E</a:t>
            </a:r>
            <a:r>
              <a:rPr lang="en-US" sz="6000" dirty="0" smtClean="0">
                <a:latin typeface="Century Gothic" panose="020B0502020202020204" pitchFamily="34" charset="0"/>
              </a:rPr>
              <a:t>ach </a:t>
            </a:r>
            <a:r>
              <a:rPr lang="en-US" sz="6000" dirty="0">
                <a:latin typeface="Century Gothic" panose="020B0502020202020204" pitchFamily="34" charset="0"/>
              </a:rPr>
              <a:t>classroom teacher will communicate weekly with parents to share information about the </a:t>
            </a:r>
            <a:r>
              <a:rPr lang="en-US" sz="6000" dirty="0" smtClean="0">
                <a:latin typeface="Century Gothic" panose="020B0502020202020204" pitchFamily="34" charset="0"/>
              </a:rPr>
              <a:t>objectives</a:t>
            </a:r>
            <a:r>
              <a:rPr lang="en-US" sz="6000" dirty="0">
                <a:latin typeface="Century Gothic" panose="020B0502020202020204" pitchFamily="34" charset="0"/>
              </a:rPr>
              <a:t>, lessons and their child’s progress. </a:t>
            </a:r>
            <a:endParaRPr lang="en-US" sz="6000" dirty="0" smtClean="0">
              <a:latin typeface="Century Gothic" panose="020B0502020202020204" pitchFamily="34" charset="0"/>
            </a:endParaRPr>
          </a:p>
          <a:p>
            <a:r>
              <a:rPr lang="en-US" sz="6000" dirty="0">
                <a:latin typeface="Century Gothic" panose="020B0502020202020204" pitchFamily="34" charset="0"/>
              </a:rPr>
              <a:t>Required parent conferences and home visits will take </a:t>
            </a:r>
            <a:r>
              <a:rPr lang="en-US" sz="6000" dirty="0" smtClean="0">
                <a:latin typeface="Century Gothic" panose="020B0502020202020204" pitchFamily="34" charset="0"/>
              </a:rPr>
              <a:t>place </a:t>
            </a:r>
            <a:r>
              <a:rPr lang="en-US" sz="6000" dirty="0">
                <a:latin typeface="Century Gothic" panose="020B0502020202020204" pitchFamily="34" charset="0"/>
              </a:rPr>
              <a:t>in accordance with Head Start </a:t>
            </a:r>
            <a:r>
              <a:rPr lang="en-US" sz="6000" dirty="0" smtClean="0">
                <a:latin typeface="Century Gothic" panose="020B0502020202020204" pitchFamily="34" charset="0"/>
              </a:rPr>
              <a:t>Performance Standards and District Policy. </a:t>
            </a:r>
          </a:p>
          <a:p>
            <a:r>
              <a:rPr lang="en-US" sz="6000" dirty="0" smtClean="0">
                <a:latin typeface="Century Gothic" panose="020B0502020202020204" pitchFamily="34" charset="0"/>
              </a:rPr>
              <a:t>Parent </a:t>
            </a:r>
            <a:r>
              <a:rPr lang="en-US" sz="6000" dirty="0" smtClean="0">
                <a:latin typeface="Century Gothic" panose="020B0502020202020204" pitchFamily="34" charset="0"/>
              </a:rPr>
              <a:t>Teacher Conferences and Home visits will be forwarded to the parents via Learning Genie.</a:t>
            </a: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endParaRPr lang="en-US" sz="60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6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Instructional time HEAD START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&amp;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Early Head Start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27763"/>
            <a:ext cx="10178322" cy="3593591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sz="11200" b="1" dirty="0" smtClean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1200" b="1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1200" b="1" dirty="0" smtClean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1200" b="1" dirty="0" smtClean="0">
                <a:latin typeface="Century Gothic" panose="020B0502020202020204" pitchFamily="34" charset="0"/>
              </a:rPr>
              <a:t>Instructional Daily Schedule and Routine will be Provided to Parents via Learning Genie</a:t>
            </a:r>
          </a:p>
        </p:txBody>
      </p:sp>
    </p:spTree>
    <p:extLst>
      <p:ext uri="{BB962C8B-B14F-4D97-AF65-F5344CB8AC3E}">
        <p14:creationId xmlns:p14="http://schemas.microsoft.com/office/powerpoint/2010/main" val="4289758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SCREENINGS &amp; ASSESSMENT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HEAD START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Century Gothic" panose="020B0502020202020204" pitchFamily="34" charset="0"/>
              </a:rPr>
              <a:t>Screenings and assessments will be conducted </a:t>
            </a:r>
            <a:r>
              <a:rPr lang="en-US" dirty="0" smtClean="0">
                <a:latin typeface="Century Gothic" panose="020B0502020202020204" pitchFamily="34" charset="0"/>
              </a:rPr>
              <a:t>during the first 45 days of services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444444"/>
                </a:solidFill>
                <a:latin typeface="Open Sans"/>
              </a:rPr>
              <a:t>Ages &amp; Stages Questionnaires</a:t>
            </a:r>
            <a:r>
              <a:rPr lang="fr-FR" b="1" baseline="30000" dirty="0">
                <a:solidFill>
                  <a:srgbClr val="444444"/>
                </a:solidFill>
                <a:latin typeface="Open Sans"/>
              </a:rPr>
              <a:t>®</a:t>
            </a:r>
            <a:r>
              <a:rPr lang="fr-FR" b="1" dirty="0">
                <a:solidFill>
                  <a:srgbClr val="444444"/>
                </a:solidFill>
                <a:latin typeface="Open Sans"/>
              </a:rPr>
              <a:t>, </a:t>
            </a:r>
            <a:r>
              <a:rPr lang="fr-FR" b="1" dirty="0" err="1">
                <a:solidFill>
                  <a:srgbClr val="444444"/>
                </a:solidFill>
                <a:latin typeface="Open Sans"/>
              </a:rPr>
              <a:t>Third</a:t>
            </a:r>
            <a:r>
              <a:rPr lang="fr-FR" b="1" dirty="0">
                <a:solidFill>
                  <a:srgbClr val="444444"/>
                </a:solidFill>
                <a:latin typeface="Open Sans"/>
              </a:rPr>
              <a:t> Edition (ASQ</a:t>
            </a:r>
            <a:r>
              <a:rPr lang="fr-FR" b="1" baseline="30000" dirty="0">
                <a:solidFill>
                  <a:srgbClr val="444444"/>
                </a:solidFill>
                <a:latin typeface="Open Sans"/>
              </a:rPr>
              <a:t>®</a:t>
            </a:r>
            <a:r>
              <a:rPr lang="fr-FR" b="1" dirty="0">
                <a:solidFill>
                  <a:srgbClr val="444444"/>
                </a:solidFill>
                <a:latin typeface="Open Sans"/>
              </a:rPr>
              <a:t>-3)</a:t>
            </a:r>
            <a:r>
              <a:rPr lang="en-US" b="1" dirty="0" smtClean="0">
                <a:latin typeface="Century Gothic" panose="020B0502020202020204" pitchFamily="34" charset="0"/>
              </a:rPr>
              <a:t>ASQ-3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444444"/>
                </a:solidFill>
                <a:latin typeface="Open Sans"/>
              </a:rPr>
              <a:t>Is 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a developmental screening tool that pinpoints developmental progress in children between the ages of one month to 5 ½ years. Its success lies in its parent-centric approach and inherent </a:t>
            </a:r>
            <a:r>
              <a:rPr lang="en-US" dirty="0" smtClean="0">
                <a:solidFill>
                  <a:srgbClr val="444444"/>
                </a:solidFill>
                <a:latin typeface="Open Sans"/>
              </a:rPr>
              <a:t>ease-of-use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Teacher planned activities and observations- Parent interview</a:t>
            </a:r>
            <a:endParaRPr lang="en-US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o 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DECA social and emotional </a:t>
            </a: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assessment 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entury Gothic" panose="020B0502020202020204" pitchFamily="34" charset="0"/>
              </a:rPr>
              <a:t>Teacher </a:t>
            </a:r>
            <a:r>
              <a:rPr lang="en-US" dirty="0">
                <a:latin typeface="Century Gothic" panose="020B0502020202020204" pitchFamily="34" charset="0"/>
              </a:rPr>
              <a:t>completed – Parent interview </a:t>
            </a:r>
          </a:p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o 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PLS-5 Speech and Language screener </a:t>
            </a: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entury Gothic" panose="020B0502020202020204" pitchFamily="34" charset="0"/>
              </a:rPr>
              <a:t>Teacher </a:t>
            </a:r>
            <a:r>
              <a:rPr lang="en-US" dirty="0">
                <a:latin typeface="Century Gothic" panose="020B0502020202020204" pitchFamily="34" charset="0"/>
              </a:rPr>
              <a:t>administered and </a:t>
            </a:r>
            <a:r>
              <a:rPr lang="en-US" dirty="0" smtClean="0">
                <a:latin typeface="Century Gothic" panose="020B0502020202020204" pitchFamily="34" charset="0"/>
              </a:rPr>
              <a:t>observation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latin typeface="Century Gothic" panose="020B0502020202020204" pitchFamily="34" charset="0"/>
              </a:rPr>
              <a:t>Vision &amp; Hearing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Century Gothic" panose="020B0502020202020204" pitchFamily="34" charset="0"/>
              </a:rPr>
              <a:t>VPK </a:t>
            </a:r>
            <a:r>
              <a:rPr lang="en-US" b="1" dirty="0" smtClean="0">
                <a:latin typeface="Century Gothic" panose="020B0502020202020204" pitchFamily="34" charset="0"/>
              </a:rPr>
              <a:t>Assessment Period </a:t>
            </a:r>
            <a:r>
              <a:rPr lang="en-US" b="1" dirty="0" smtClean="0">
                <a:latin typeface="Century Gothic" panose="020B0502020202020204" pitchFamily="34" charset="0"/>
              </a:rPr>
              <a:t>1:</a:t>
            </a:r>
            <a:r>
              <a:rPr lang="en-US" b="1" dirty="0">
                <a:solidFill>
                  <a:srgbClr val="5F6368"/>
                </a:solidFill>
                <a:latin typeface="Roboto"/>
              </a:rPr>
              <a:t>Florida's Assessment of Student Thinking</a:t>
            </a:r>
            <a:r>
              <a:rPr lang="en-US" b="1" dirty="0" smtClean="0">
                <a:latin typeface="Century Gothic" panose="020B0502020202020204" pitchFamily="34" charset="0"/>
              </a:rPr>
              <a:t>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entury Gothic" panose="020B0502020202020204" pitchFamily="34" charset="0"/>
              </a:rPr>
              <a:t>Will </a:t>
            </a:r>
            <a:r>
              <a:rPr lang="en-US" dirty="0" smtClean="0">
                <a:latin typeface="Century Gothic" panose="020B0502020202020204" pitchFamily="34" charset="0"/>
              </a:rPr>
              <a:t>be Administered within the first 30 days of services</a:t>
            </a:r>
            <a:endParaRPr lang="en-US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87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SCREENINGS &amp; ASSESSMENT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EARLY HEAD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Century Gothic" panose="020B0502020202020204" pitchFamily="34" charset="0"/>
              </a:rPr>
              <a:t>Screenings and assessments will be conducted </a:t>
            </a:r>
            <a:r>
              <a:rPr lang="en-US" dirty="0" smtClean="0">
                <a:latin typeface="Century Gothic" panose="020B0502020202020204" pitchFamily="34" charset="0"/>
              </a:rPr>
              <a:t>during the first 45 days of service and included parent </a:t>
            </a:r>
            <a:r>
              <a:rPr lang="en-US" dirty="0">
                <a:latin typeface="Century Gothic" panose="020B0502020202020204" pitchFamily="34" charset="0"/>
              </a:rPr>
              <a:t>interview</a:t>
            </a:r>
            <a:r>
              <a:rPr lang="en-US" dirty="0" smtClean="0">
                <a:latin typeface="Century Gothic" panose="020B0502020202020204" pitchFamily="34" charset="0"/>
              </a:rPr>
              <a:t>. 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o </a:t>
            </a:r>
            <a:r>
              <a:rPr lang="en-US" b="1" dirty="0" smtClean="0">
                <a:latin typeface="Century Gothic" panose="020B0502020202020204" pitchFamily="34" charset="0"/>
              </a:rPr>
              <a:t>AGES AND STAGES-3 DEVELOPMENTAL QUESTIONNARIES </a:t>
            </a:r>
            <a:endParaRPr lang="en-US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▪ Teacher planned activities and </a:t>
            </a:r>
            <a:r>
              <a:rPr lang="en-US" dirty="0" smtClean="0">
                <a:latin typeface="Century Gothic" panose="020B0502020202020204" pitchFamily="34" charset="0"/>
              </a:rPr>
              <a:t>observations- Parent interview 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o </a:t>
            </a:r>
            <a:r>
              <a:rPr lang="en-US" b="1" dirty="0" smtClean="0">
                <a:latin typeface="Century Gothic" panose="020B0502020202020204" pitchFamily="34" charset="0"/>
              </a:rPr>
              <a:t>AGES AND STAGES SOCIAL EMOTIONAL -2 QUESTIONNARIES</a:t>
            </a: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Social </a:t>
            </a:r>
            <a:r>
              <a:rPr lang="en-US" dirty="0">
                <a:latin typeface="Century Gothic" panose="020B0502020202020204" pitchFamily="34" charset="0"/>
              </a:rPr>
              <a:t>&amp; Emotional Development domain – Parent interview </a:t>
            </a:r>
            <a:endParaRPr lang="en-US" dirty="0" smtClean="0">
              <a:latin typeface="Century Gothic" panose="020B0502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b="1" dirty="0">
                <a:latin typeface="Century Gothic" panose="020B0502020202020204" pitchFamily="34" charset="0"/>
              </a:rPr>
              <a:t>Vision &amp; Hearing</a:t>
            </a: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99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SCREENINGS &amp; ASSESSMENT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 Early childhood Settings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011" y="1874516"/>
            <a:ext cx="10251989" cy="49216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Screening answers the question</a:t>
            </a:r>
            <a:r>
              <a:rPr lang="en-US" dirty="0" smtClean="0">
                <a:latin typeface="Century Gothic" panose="020B0502020202020204" pitchFamily="34" charset="0"/>
              </a:rPr>
              <a:t>, </a:t>
            </a:r>
            <a:r>
              <a:rPr lang="en-US" b="1" dirty="0" smtClean="0">
                <a:latin typeface="Century Gothic" panose="020B0502020202020204" pitchFamily="34" charset="0"/>
              </a:rPr>
              <a:t>“</a:t>
            </a:r>
            <a:r>
              <a:rPr lang="en-US" b="1" dirty="0">
                <a:latin typeface="Century Gothic" panose="020B0502020202020204" pitchFamily="34" charset="0"/>
              </a:rPr>
              <a:t>Does a child need an in-depth assessment</a:t>
            </a:r>
            <a:r>
              <a:rPr lang="en-US" b="1" dirty="0" smtClean="0">
                <a:latin typeface="Century Gothic" panose="020B0502020202020204" pitchFamily="34" charset="0"/>
              </a:rPr>
              <a:t>?”</a:t>
            </a:r>
          </a:p>
          <a:p>
            <a:pPr marL="0" indent="0">
              <a:buNone/>
            </a:pPr>
            <a:r>
              <a:rPr lang="en-US" b="1" dirty="0">
                <a:latin typeface="Century Gothic" panose="020B0502020202020204" pitchFamily="34" charset="0"/>
              </a:rPr>
              <a:t>Screening can...</a:t>
            </a:r>
          </a:p>
          <a:p>
            <a:r>
              <a:rPr lang="en-US" sz="1600" dirty="0" smtClean="0">
                <a:latin typeface="Century Gothic" panose="020B0502020202020204" pitchFamily="34" charset="0"/>
              </a:rPr>
              <a:t>Identify </a:t>
            </a:r>
            <a:r>
              <a:rPr lang="en-US" sz="1600" dirty="0">
                <a:latin typeface="Century Gothic" panose="020B0502020202020204" pitchFamily="34" charset="0"/>
              </a:rPr>
              <a:t>children who are </a:t>
            </a:r>
            <a:r>
              <a:rPr lang="en-US" sz="1600" b="1" dirty="0">
                <a:latin typeface="Century Gothic" panose="020B0502020202020204" pitchFamily="34" charset="0"/>
              </a:rPr>
              <a:t>developing on schedule.</a:t>
            </a:r>
          </a:p>
          <a:p>
            <a:r>
              <a:rPr lang="en-US" sz="1600" dirty="0" smtClean="0">
                <a:latin typeface="Century Gothic" panose="020B0502020202020204" pitchFamily="34" charset="0"/>
              </a:rPr>
              <a:t>Identify </a:t>
            </a:r>
            <a:r>
              <a:rPr lang="en-US" sz="1600" dirty="0">
                <a:latin typeface="Century Gothic" panose="020B0502020202020204" pitchFamily="34" charset="0"/>
              </a:rPr>
              <a:t>children who would </a:t>
            </a:r>
            <a:r>
              <a:rPr lang="en-US" sz="1600" b="1" dirty="0">
                <a:latin typeface="Century Gothic" panose="020B0502020202020204" pitchFamily="34" charset="0"/>
              </a:rPr>
              <a:t>benefit from practice </a:t>
            </a:r>
            <a:r>
              <a:rPr lang="en-US" sz="1600" b="1" dirty="0" smtClean="0">
                <a:latin typeface="Century Gothic" panose="020B0502020202020204" pitchFamily="34" charset="0"/>
              </a:rPr>
              <a:t>or support </a:t>
            </a:r>
            <a:r>
              <a:rPr lang="en-US" sz="1600" b="1" dirty="0">
                <a:latin typeface="Century Gothic" panose="020B0502020202020204" pitchFamily="34" charset="0"/>
              </a:rPr>
              <a:t>in specific areas.</a:t>
            </a:r>
          </a:p>
          <a:p>
            <a:r>
              <a:rPr lang="en-US" sz="1600" dirty="0" smtClean="0">
                <a:latin typeface="Century Gothic" panose="020B0502020202020204" pitchFamily="34" charset="0"/>
              </a:rPr>
              <a:t>Identify </a:t>
            </a:r>
            <a:r>
              <a:rPr lang="en-US" sz="1600" dirty="0">
                <a:latin typeface="Century Gothic" panose="020B0502020202020204" pitchFamily="34" charset="0"/>
              </a:rPr>
              <a:t>children </a:t>
            </a:r>
            <a:r>
              <a:rPr lang="en-US" sz="1600" b="1" dirty="0">
                <a:latin typeface="Century Gothic" panose="020B0502020202020204" pitchFamily="34" charset="0"/>
              </a:rPr>
              <a:t>at risk for developmental delays</a:t>
            </a:r>
          </a:p>
          <a:p>
            <a:r>
              <a:rPr lang="en-US" sz="1600" dirty="0" smtClean="0">
                <a:latin typeface="Century Gothic" panose="020B0502020202020204" pitchFamily="34" charset="0"/>
              </a:rPr>
              <a:t>Who </a:t>
            </a:r>
            <a:r>
              <a:rPr lang="en-US" sz="1600" dirty="0">
                <a:latin typeface="Century Gothic" panose="020B0502020202020204" pitchFamily="34" charset="0"/>
              </a:rPr>
              <a:t>should be </a:t>
            </a:r>
            <a:r>
              <a:rPr lang="en-US" sz="1600" b="1" dirty="0">
                <a:latin typeface="Century Gothic" panose="020B0502020202020204" pitchFamily="34" charset="0"/>
              </a:rPr>
              <a:t>referred for further evaluation</a:t>
            </a:r>
            <a:r>
              <a:rPr lang="en-US" sz="16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Screening 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cannot…</a:t>
            </a:r>
          </a:p>
          <a:p>
            <a:r>
              <a:rPr lang="en-US" sz="1600" dirty="0" smtClean="0">
                <a:latin typeface="Century Gothic" panose="020B0502020202020204" pitchFamily="34" charset="0"/>
              </a:rPr>
              <a:t>Diagnose </a:t>
            </a:r>
            <a:r>
              <a:rPr lang="en-US" sz="1600" b="1" dirty="0">
                <a:latin typeface="Century Gothic" panose="020B0502020202020204" pitchFamily="34" charset="0"/>
              </a:rPr>
              <a:t>delays or disabilities</a:t>
            </a:r>
            <a:r>
              <a:rPr lang="en-US" sz="16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600" dirty="0">
                <a:latin typeface="Century Gothic" panose="020B0502020202020204" pitchFamily="34" charset="0"/>
              </a:rPr>
              <a:t>• </a:t>
            </a:r>
            <a:r>
              <a:rPr lang="en-US" sz="1600" dirty="0" smtClean="0">
                <a:latin typeface="Century Gothic" panose="020B0502020202020204" pitchFamily="34" charset="0"/>
              </a:rPr>
              <a:t> Identify </a:t>
            </a:r>
            <a:r>
              <a:rPr lang="en-US" sz="1600" dirty="0">
                <a:latin typeface="Century Gothic" panose="020B0502020202020204" pitchFamily="34" charset="0"/>
              </a:rPr>
              <a:t>specific </a:t>
            </a:r>
            <a:r>
              <a:rPr lang="en-US" sz="1600" b="1" dirty="0">
                <a:latin typeface="Century Gothic" panose="020B0502020202020204" pitchFamily="34" charset="0"/>
              </a:rPr>
              <a:t>child goals to target. </a:t>
            </a:r>
            <a:r>
              <a:rPr lang="en-US" sz="1600" dirty="0">
                <a:latin typeface="Century Gothic" panose="020B0502020202020204" pitchFamily="34" charset="0"/>
              </a:rPr>
              <a:t>Screening </a:t>
            </a:r>
            <a:r>
              <a:rPr lang="en-US" sz="1600" dirty="0" smtClean="0">
                <a:latin typeface="Century Gothic" panose="020B0502020202020204" pitchFamily="34" charset="0"/>
              </a:rPr>
              <a:t>only  </a:t>
            </a:r>
          </a:p>
          <a:p>
            <a:pPr marL="0" indent="0">
              <a:buNone/>
            </a:pPr>
            <a:r>
              <a:rPr lang="en-US" sz="1600" dirty="0" smtClean="0">
                <a:latin typeface="Century Gothic" panose="020B0502020202020204" pitchFamily="34" charset="0"/>
              </a:rPr>
              <a:t>provides </a:t>
            </a:r>
            <a:r>
              <a:rPr lang="en-US" sz="1600" dirty="0">
                <a:latin typeface="Century Gothic" panose="020B0502020202020204" pitchFamily="34" charset="0"/>
              </a:rPr>
              <a:t>information on general areas </a:t>
            </a:r>
            <a:r>
              <a:rPr lang="en-US" sz="1600" dirty="0" smtClean="0">
                <a:latin typeface="Century Gothic" panose="020B0502020202020204" pitchFamily="34" charset="0"/>
              </a:rPr>
              <a:t>of development.</a:t>
            </a:r>
          </a:p>
          <a:p>
            <a:pPr marL="0" indent="0">
              <a:buNone/>
            </a:pPr>
            <a:r>
              <a:rPr lang="en-US" sz="1900" b="1" dirty="0" smtClean="0">
                <a:latin typeface="Century Gothic" panose="020B0502020202020204" pitchFamily="34" charset="0"/>
              </a:rPr>
              <a:t>Resources</a:t>
            </a:r>
          </a:p>
          <a:p>
            <a:pPr marL="0" indent="0">
              <a:buNone/>
            </a:pPr>
            <a:r>
              <a:rPr lang="en-US" sz="1800" dirty="0"/>
              <a:t>Child Development Milestones &amp; Red Flags Videos</a:t>
            </a:r>
          </a:p>
          <a:p>
            <a:pPr marL="0" indent="0">
              <a:buNone/>
            </a:pPr>
            <a:r>
              <a:rPr lang="en-US" sz="1900" b="1" dirty="0"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n-US" sz="1900" b="1" dirty="0" smtClean="0">
                <a:latin typeface="Century Gothic" panose="020B0502020202020204" pitchFamily="34" charset="0"/>
                <a:hlinkClick r:id="rId2"/>
              </a:rPr>
              <a:t>www.fdlrs.org/parent-services/child-development-milestones-red-flags-videos</a:t>
            </a:r>
            <a:endParaRPr lang="en-US" sz="19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9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900" b="1" dirty="0">
              <a:latin typeface="Century Gothic" panose="020B0502020202020204" pitchFamily="34" charset="0"/>
            </a:endParaRPr>
          </a:p>
          <a:p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3043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422</TotalTime>
  <Words>1275</Words>
  <Application>Microsoft Office PowerPoint</Application>
  <PresentationFormat>Widescreen</PresentationFormat>
  <Paragraphs>140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Century Gothic</vt:lpstr>
      <vt:lpstr>Courier New</vt:lpstr>
      <vt:lpstr>Gill Sans MT</vt:lpstr>
      <vt:lpstr>Impact</vt:lpstr>
      <vt:lpstr>Open Sans</vt:lpstr>
      <vt:lpstr>Open Sans SemiBold</vt:lpstr>
      <vt:lpstr>Roboto</vt:lpstr>
      <vt:lpstr>Wingdings</vt:lpstr>
      <vt:lpstr>Badge</vt:lpstr>
      <vt:lpstr>EDUCATION Family orientation  English session</vt:lpstr>
      <vt:lpstr> DIGITAL APP RESOURCES</vt:lpstr>
      <vt:lpstr>CURRICULUM head start</vt:lpstr>
      <vt:lpstr>CURRICULUM EARLY head start</vt:lpstr>
      <vt:lpstr>Parent communication plan</vt:lpstr>
      <vt:lpstr>Instructional time HEAD START &amp;  Early Head Start</vt:lpstr>
      <vt:lpstr>SCREENINGS &amp; ASSESSMENT HEAD START</vt:lpstr>
      <vt:lpstr>SCREENINGS &amp; ASSESSMENT EARLY HEAD START</vt:lpstr>
      <vt:lpstr>SCREENINGS &amp; ASSESSMENT In Early childhood Settings</vt:lpstr>
      <vt:lpstr>COR Advantage ASSESSMENT head start &amp; EARLY HEAD START</vt:lpstr>
      <vt:lpstr>Parenting in a Pandemic: Resources</vt:lpstr>
      <vt:lpstr>Attendance &amp; School Readiness</vt:lpstr>
      <vt:lpstr>FOSTERING CONNECTIONS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</dc:title>
  <dc:creator>Windows User</dc:creator>
  <cp:lastModifiedBy>Microsoft account</cp:lastModifiedBy>
  <cp:revision>52</cp:revision>
  <dcterms:created xsi:type="dcterms:W3CDTF">2020-08-25T13:48:07Z</dcterms:created>
  <dcterms:modified xsi:type="dcterms:W3CDTF">2022-08-10T18:41:45Z</dcterms:modified>
</cp:coreProperties>
</file>